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IBM Plex Sans" panose="020B0604020202020204" charset="0"/>
      <p:regular r:id="rId30"/>
    </p:embeddedFont>
    <p:embeddedFont>
      <p:font typeface="IBM Plex Sans Italics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BM Plex Sans Bold" panose="020B0604020202020204" charset="0"/>
      <p:regular r:id="rId36"/>
    </p:embeddedFont>
    <p:embeddedFont>
      <p:font typeface="IBM Plex Sans Bold Italic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5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ho.org/es/temas/salud-mental?utm_source=chatgpt.com" TargetMode="External"/><Relationship Id="rId2" Type="http://schemas.openxmlformats.org/officeDocument/2006/relationships/hyperlink" Target="https://www.paho.org/es/temas/salud-men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icef.org/media/108166/file/Resumen%20regional%3A%20America%20Latina%20El%20Caribe%20.pdf" TargetMode="External"/><Relationship Id="rId5" Type="http://schemas.openxmlformats.org/officeDocument/2006/relationships/hyperlink" Target="https://www.iesalc.unesco.org/es/articles/nuevo-informe-apoyando-la-salud-mental-de-los-estudiantes-de-educacion-superior?utm_source=chatgpt.com" TargetMode="External"/><Relationship Id="rId4" Type="http://schemas.openxmlformats.org/officeDocument/2006/relationships/hyperlink" Target="https://www.iesalc.unesco.org/es/articles/nuevo-informe-apoyando-la-salud-mental-de-los-estudiantes-de-educacion-superior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55542" y="-11024407"/>
            <a:ext cx="30113487" cy="18822559"/>
            <a:chOff x="0" y="0"/>
            <a:chExt cx="7931124" cy="4957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31124" cy="4957382"/>
            </a:xfrm>
            <a:custGeom>
              <a:avLst/>
              <a:gdLst/>
              <a:ahLst/>
              <a:cxnLst/>
              <a:rect l="l" t="t" r="r" b="b"/>
              <a:pathLst>
                <a:path w="7931124" h="4957382">
                  <a:moveTo>
                    <a:pt x="0" y="0"/>
                  </a:moveTo>
                  <a:lnTo>
                    <a:pt x="7931124" y="0"/>
                  </a:lnTo>
                  <a:lnTo>
                    <a:pt x="7931124" y="4957382"/>
                  </a:lnTo>
                  <a:lnTo>
                    <a:pt x="0" y="495738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931124" cy="499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864827"/>
            <a:ext cx="18288000" cy="2422173"/>
            <a:chOff x="0" y="0"/>
            <a:chExt cx="4816593" cy="6379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637939"/>
            </a:xfrm>
            <a:custGeom>
              <a:avLst/>
              <a:gdLst/>
              <a:ahLst/>
              <a:cxnLst/>
              <a:rect l="l" t="t" r="r" b="b"/>
              <a:pathLst>
                <a:path w="4816592" h="637939">
                  <a:moveTo>
                    <a:pt x="0" y="0"/>
                  </a:moveTo>
                  <a:lnTo>
                    <a:pt x="4816592" y="0"/>
                  </a:lnTo>
                  <a:lnTo>
                    <a:pt x="4816592" y="637939"/>
                  </a:lnTo>
                  <a:lnTo>
                    <a:pt x="0" y="637939"/>
                  </a:lnTo>
                  <a:close/>
                </a:path>
              </a:pathLst>
            </a:custGeom>
            <a:solidFill>
              <a:srgbClr val="A6A6A6">
                <a:alpha val="1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676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03560" y="8200026"/>
            <a:ext cx="1621765" cy="1621765"/>
          </a:xfrm>
          <a:custGeom>
            <a:avLst/>
            <a:gdLst/>
            <a:ahLst/>
            <a:cxnLst/>
            <a:rect l="l" t="t" r="r" b="b"/>
            <a:pathLst>
              <a:path w="1621765" h="1621765">
                <a:moveTo>
                  <a:pt x="0" y="0"/>
                </a:moveTo>
                <a:lnTo>
                  <a:pt x="1621765" y="0"/>
                </a:lnTo>
                <a:lnTo>
                  <a:pt x="1621765" y="1621765"/>
                </a:lnTo>
                <a:lnTo>
                  <a:pt x="0" y="1621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1836" y="2012138"/>
            <a:ext cx="13189321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F9F5F6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SALUD MENTAL EN LAS AULAS: ESTRATEGIAS Y HERRAMIENTAS DE ACCIÓN.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836" y="3322779"/>
            <a:ext cx="8742164" cy="99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505">
                <a:solidFill>
                  <a:srgbClr val="F9F5F6"/>
                </a:solidFill>
                <a:latin typeface="IBM Plex Sans"/>
                <a:ea typeface="IBM Plex Sans"/>
                <a:cs typeface="IBM Plex Sans"/>
                <a:sym typeface="IBM Plex Sans"/>
              </a:rPr>
              <a:t>“En algún lugar, algo increíble está esperando ser conocido”. 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505">
                <a:solidFill>
                  <a:srgbClr val="F9F5F6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Carl Sagan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9620" y="8380988"/>
            <a:ext cx="1193799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Elaborado por:</a:t>
            </a:r>
            <a:r>
              <a:rPr lang="en-US" sz="36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 Prof. Keyla Aybar Herrera, MDCC, MIEE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223" y="9009238"/>
            <a:ext cx="8680630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i="1">
                <a:solidFill>
                  <a:srgbClr val="0032A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Escuela de Psicología (CSTI)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41332" y="6900547"/>
            <a:ext cx="11605336" cy="952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Freeform 3"/>
          <p:cNvSpPr/>
          <p:nvPr/>
        </p:nvSpPr>
        <p:spPr>
          <a:xfrm>
            <a:off x="12443153" y="3015111"/>
            <a:ext cx="3641143" cy="5465130"/>
          </a:xfrm>
          <a:custGeom>
            <a:avLst/>
            <a:gdLst/>
            <a:ahLst/>
            <a:cxnLst/>
            <a:rect l="l" t="t" r="r" b="b"/>
            <a:pathLst>
              <a:path w="3641143" h="5465130">
                <a:moveTo>
                  <a:pt x="0" y="0"/>
                </a:moveTo>
                <a:lnTo>
                  <a:pt x="3641143" y="0"/>
                </a:lnTo>
                <a:lnTo>
                  <a:pt x="3641143" y="5465130"/>
                </a:lnTo>
                <a:lnTo>
                  <a:pt x="0" y="546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8290" y="3091650"/>
            <a:ext cx="11730388" cy="538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5069" lvl="1" indent="-507534" algn="just">
              <a:lnSpc>
                <a:spcPts val="6112"/>
              </a:lnSpc>
              <a:buFont typeface="Arial"/>
              <a:buChar char="•"/>
            </a:pPr>
            <a:r>
              <a:rPr lang="en-US" sz="470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Carga académica</a:t>
            </a:r>
          </a:p>
          <a:p>
            <a:pPr marL="1015069" lvl="1" indent="-507534" algn="just">
              <a:lnSpc>
                <a:spcPts val="6112"/>
              </a:lnSpc>
              <a:buFont typeface="Arial"/>
              <a:buChar char="•"/>
            </a:pPr>
            <a:r>
              <a:rPr lang="en-US" sz="470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Expectativas </a:t>
            </a:r>
            <a:r>
              <a:rPr lang="en-US" sz="4701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sociales y personales</a:t>
            </a:r>
          </a:p>
          <a:p>
            <a:pPr marL="1015069" lvl="1" indent="-507534" algn="just">
              <a:lnSpc>
                <a:spcPts val="6112"/>
              </a:lnSpc>
              <a:buFont typeface="Arial"/>
              <a:buChar char="•"/>
            </a:pPr>
            <a:r>
              <a:rPr lang="en-US" sz="470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Aislamiento social y soledad</a:t>
            </a:r>
          </a:p>
          <a:p>
            <a:pPr marL="1015069" lvl="1" indent="-507534" algn="just">
              <a:lnSpc>
                <a:spcPts val="6112"/>
              </a:lnSpc>
              <a:buFont typeface="Arial"/>
              <a:buChar char="•"/>
            </a:pPr>
            <a:r>
              <a:rPr lang="en-US" sz="470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Problemas económicos</a:t>
            </a:r>
          </a:p>
          <a:p>
            <a:pPr marL="1015069" lvl="1" indent="-507534" algn="just">
              <a:lnSpc>
                <a:spcPts val="6112"/>
              </a:lnSpc>
              <a:buFont typeface="Arial"/>
              <a:buChar char="•"/>
            </a:pPr>
            <a:r>
              <a:rPr lang="en-US" sz="470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Violencia y </a:t>
            </a:r>
            <a:r>
              <a:rPr lang="en-US" sz="4701" b="1" i="1">
                <a:solidFill>
                  <a:srgbClr val="0032A0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bullying </a:t>
            </a:r>
            <a:r>
              <a:rPr lang="en-US" sz="470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escolar</a:t>
            </a:r>
          </a:p>
          <a:p>
            <a:pPr marL="1015069" lvl="1" indent="-507534" algn="just">
              <a:lnSpc>
                <a:spcPts val="6112"/>
              </a:lnSpc>
              <a:buFont typeface="Arial"/>
              <a:buChar char="•"/>
            </a:pPr>
            <a:r>
              <a:rPr lang="en-US" sz="470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Acceso limitado a servicios de salud mental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54342" y="732610"/>
            <a:ext cx="570495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924"/>
              </a:lnSpc>
              <a:spcBef>
                <a:spcPct val="0"/>
              </a:spcBef>
            </a:pPr>
            <a:r>
              <a:rPr lang="en-US" sz="7436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FACTORES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200900"/>
            <a:chOff x="0" y="0"/>
            <a:chExt cx="4816593" cy="1896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96533"/>
            </a:xfrm>
            <a:custGeom>
              <a:avLst/>
              <a:gdLst/>
              <a:ahLst/>
              <a:cxnLst/>
              <a:rect l="l" t="t" r="r" b="b"/>
              <a:pathLst>
                <a:path w="4816592" h="1896533">
                  <a:moveTo>
                    <a:pt x="0" y="0"/>
                  </a:moveTo>
                  <a:lnTo>
                    <a:pt x="4816592" y="0"/>
                  </a:lnTo>
                  <a:lnTo>
                    <a:pt x="4816592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0032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925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200900"/>
            <a:ext cx="18288000" cy="3086100"/>
            <a:chOff x="0" y="0"/>
            <a:chExt cx="481659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850956" y="529908"/>
            <a:ext cx="6586089" cy="6670992"/>
          </a:xfrm>
          <a:custGeom>
            <a:avLst/>
            <a:gdLst/>
            <a:ahLst/>
            <a:cxnLst/>
            <a:rect l="l" t="t" r="r" b="b"/>
            <a:pathLst>
              <a:path w="6586089" h="6670992">
                <a:moveTo>
                  <a:pt x="0" y="0"/>
                </a:moveTo>
                <a:lnTo>
                  <a:pt x="6586088" y="0"/>
                </a:lnTo>
                <a:lnTo>
                  <a:pt x="6586088" y="6670992"/>
                </a:lnTo>
                <a:lnTo>
                  <a:pt x="0" y="6670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84368" y="8127510"/>
            <a:ext cx="15719264" cy="1318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038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¿ESTRATEGIAS PARA PROMOVER LA SALUD MENTAL DESDE LAS AULAS SIENDO DOCENTE?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41332" y="6900547"/>
            <a:ext cx="11605336" cy="952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Freeform 3"/>
          <p:cNvSpPr/>
          <p:nvPr/>
        </p:nvSpPr>
        <p:spPr>
          <a:xfrm>
            <a:off x="13575925" y="3724043"/>
            <a:ext cx="2741486" cy="4114800"/>
          </a:xfrm>
          <a:custGeom>
            <a:avLst/>
            <a:gdLst/>
            <a:ahLst/>
            <a:cxnLst/>
            <a:rect l="l" t="t" r="r" b="b"/>
            <a:pathLst>
              <a:path w="2741486" h="4114800">
                <a:moveTo>
                  <a:pt x="0" y="0"/>
                </a:moveTo>
                <a:lnTo>
                  <a:pt x="2741486" y="0"/>
                </a:lnTo>
                <a:lnTo>
                  <a:pt x="27414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4190" y="3419517"/>
            <a:ext cx="11672752" cy="406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7482" lvl="1" indent="-538741" algn="just">
              <a:lnSpc>
                <a:spcPts val="6487"/>
              </a:lnSpc>
              <a:buFont typeface="Arial"/>
              <a:buChar char="•"/>
            </a:pPr>
            <a:r>
              <a:rPr lang="en-US" sz="49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Educación sobre salud mental</a:t>
            </a:r>
          </a:p>
          <a:p>
            <a:pPr marL="1077482" lvl="1" indent="-538741" algn="just">
              <a:lnSpc>
                <a:spcPts val="6487"/>
              </a:lnSpc>
              <a:buFont typeface="Arial"/>
              <a:buChar char="•"/>
            </a:pPr>
            <a:r>
              <a:rPr lang="en-US" sz="49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Fomentar la inteligencia emocional</a:t>
            </a:r>
          </a:p>
          <a:p>
            <a:pPr marL="1077482" lvl="1" indent="-538741" algn="just">
              <a:lnSpc>
                <a:spcPts val="6487"/>
              </a:lnSpc>
              <a:buFont typeface="Arial"/>
              <a:buChar char="•"/>
            </a:pPr>
            <a:r>
              <a:rPr lang="en-US" sz="49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Ambiente de apoyo</a:t>
            </a:r>
          </a:p>
          <a:p>
            <a:pPr marL="1077482" lvl="1" indent="-538741" algn="just">
              <a:lnSpc>
                <a:spcPts val="6487"/>
              </a:lnSpc>
              <a:buFont typeface="Arial"/>
              <a:buChar char="•"/>
            </a:pPr>
            <a:r>
              <a:rPr lang="en-US" sz="49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Desarrollo de redes de apoyo</a:t>
            </a:r>
          </a:p>
          <a:p>
            <a:pPr marL="1077482" lvl="1" indent="-538741" algn="just">
              <a:lnSpc>
                <a:spcPts val="6487"/>
              </a:lnSpc>
              <a:buFont typeface="Arial"/>
              <a:buChar char="•"/>
            </a:pPr>
            <a:r>
              <a:rPr lang="en-US" sz="49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Acceso a recursos de salud mental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89003" y="732610"/>
            <a:ext cx="5870297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599"/>
              </a:lnSpc>
              <a:spcBef>
                <a:spcPct val="0"/>
              </a:spcBef>
            </a:pPr>
            <a:r>
              <a:rPr lang="en-US" sz="6332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ESTRATEGIAS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41332" y="6900547"/>
            <a:ext cx="11605336" cy="952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TextBox 3"/>
          <p:cNvSpPr txBox="1"/>
          <p:nvPr/>
        </p:nvSpPr>
        <p:spPr>
          <a:xfrm>
            <a:off x="233395" y="2855874"/>
            <a:ext cx="11672752" cy="573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Fomentar un ambiente seguro y de respeto:</a:t>
            </a: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Crear un clima de confianza donde los estudiantes se sientan escuchados y valorados.</a:t>
            </a:r>
          </a:p>
          <a:p>
            <a:pPr algn="just">
              <a:lnSpc>
                <a:spcPts val="3249"/>
              </a:lnSpc>
            </a:pPr>
            <a:endParaRPr lang="en-US" sz="2499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Incorporar pausas activas y momentos de reflexión:</a:t>
            </a: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Introducir ejercicios breves de respiración, estiramiento o reflexión personal durante las clases.</a:t>
            </a:r>
          </a:p>
          <a:p>
            <a:pPr algn="just">
              <a:lnSpc>
                <a:spcPts val="3249"/>
              </a:lnSpc>
            </a:pPr>
            <a:endParaRPr lang="en-US" sz="2499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Normalizar el diálogo sobre emociones y bienestar:</a:t>
            </a: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Hablar abiertamente sobre salud mental y emociones, sin juicios.</a:t>
            </a:r>
          </a:p>
          <a:p>
            <a:pPr algn="just">
              <a:lnSpc>
                <a:spcPts val="3249"/>
              </a:lnSpc>
            </a:pPr>
            <a:endParaRPr lang="en-US" sz="2499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Identificar signos de alerta emocional:</a:t>
            </a: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Estar atentos a cambios en el comportamiento y canalizar al estudiante a los servicios de apoyo si es necesario.</a:t>
            </a:r>
          </a:p>
          <a:p>
            <a:pPr algn="just">
              <a:lnSpc>
                <a:spcPts val="3249"/>
              </a:lnSpc>
            </a:pPr>
            <a:endParaRPr lang="en-US" sz="2499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771137" y="2768108"/>
            <a:ext cx="5268228" cy="5169449"/>
          </a:xfrm>
          <a:custGeom>
            <a:avLst/>
            <a:gdLst/>
            <a:ahLst/>
            <a:cxnLst/>
            <a:rect l="l" t="t" r="r" b="b"/>
            <a:pathLst>
              <a:path w="5268228" h="5169449">
                <a:moveTo>
                  <a:pt x="0" y="0"/>
                </a:moveTo>
                <a:lnTo>
                  <a:pt x="5268228" y="0"/>
                </a:lnTo>
                <a:lnTo>
                  <a:pt x="5268228" y="5169449"/>
                </a:lnTo>
                <a:lnTo>
                  <a:pt x="0" y="5169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389003" y="732610"/>
            <a:ext cx="5870297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599"/>
              </a:lnSpc>
              <a:spcBef>
                <a:spcPct val="0"/>
              </a:spcBef>
            </a:pPr>
            <a:r>
              <a:rPr lang="en-US" sz="6332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ESTRATEGIAS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41332" y="6900547"/>
            <a:ext cx="11605336" cy="952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TextBox 3"/>
          <p:cNvSpPr txBox="1"/>
          <p:nvPr/>
        </p:nvSpPr>
        <p:spPr>
          <a:xfrm>
            <a:off x="519587" y="3548867"/>
            <a:ext cx="11298416" cy="443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5437" lvl="1" indent="-292719" algn="just">
              <a:lnSpc>
                <a:spcPts val="3525"/>
              </a:lnSpc>
              <a:buFont typeface="Arial"/>
              <a:buChar char="•"/>
            </a:pPr>
            <a:r>
              <a:rPr lang="en-US" sz="2711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Promover la gestión del tiempo y la organización:</a:t>
            </a:r>
            <a:r>
              <a:rPr lang="en-US" sz="271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Enseñar técnicas de planificación, evitar sobrecarga académica y dar instrucciones claras.</a:t>
            </a:r>
          </a:p>
          <a:p>
            <a:pPr algn="just">
              <a:lnSpc>
                <a:spcPts val="3525"/>
              </a:lnSpc>
            </a:pPr>
            <a:endParaRPr lang="en-US" sz="2711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85437" lvl="1" indent="-292719" algn="just">
              <a:lnSpc>
                <a:spcPts val="3525"/>
              </a:lnSpc>
              <a:buFont typeface="Arial"/>
              <a:buChar char="•"/>
            </a:pPr>
            <a:r>
              <a:rPr lang="en-US" sz="2711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Reconocer logros y esfuerzos:</a:t>
            </a:r>
            <a:r>
              <a:rPr lang="en-US" sz="271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Validar el progreso individual con retroalimentación positiva, no solo enfocarse en las notas.</a:t>
            </a:r>
          </a:p>
          <a:p>
            <a:pPr algn="just">
              <a:lnSpc>
                <a:spcPts val="3525"/>
              </a:lnSpc>
            </a:pPr>
            <a:endParaRPr lang="en-US" sz="2711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85437" lvl="1" indent="-292719" algn="just">
              <a:lnSpc>
                <a:spcPts val="3525"/>
              </a:lnSpc>
              <a:buFont typeface="Arial"/>
              <a:buChar char="•"/>
            </a:pPr>
            <a:r>
              <a:rPr lang="en-US" sz="2711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Fomentar la participación y el trabajo en equipo:</a:t>
            </a:r>
            <a:r>
              <a:rPr lang="en-US" sz="271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Diseñar actividades que promuevan el sentido de pertenencia y la colaboración.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89003" y="732610"/>
            <a:ext cx="5870297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599"/>
              </a:lnSpc>
              <a:spcBef>
                <a:spcPct val="0"/>
              </a:spcBef>
            </a:pPr>
            <a:r>
              <a:rPr lang="en-US" sz="6332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ESTRATEGIAS</a:t>
            </a:r>
          </a:p>
        </p:txBody>
      </p:sp>
      <p:sp>
        <p:nvSpPr>
          <p:cNvPr id="5" name="Freeform 5"/>
          <p:cNvSpPr/>
          <p:nvPr/>
        </p:nvSpPr>
        <p:spPr>
          <a:xfrm>
            <a:off x="12137658" y="2974124"/>
            <a:ext cx="5268228" cy="5169449"/>
          </a:xfrm>
          <a:custGeom>
            <a:avLst/>
            <a:gdLst/>
            <a:ahLst/>
            <a:cxnLst/>
            <a:rect l="l" t="t" r="r" b="b"/>
            <a:pathLst>
              <a:path w="5268228" h="5169449">
                <a:moveTo>
                  <a:pt x="0" y="0"/>
                </a:moveTo>
                <a:lnTo>
                  <a:pt x="5268229" y="0"/>
                </a:lnTo>
                <a:lnTo>
                  <a:pt x="5268229" y="5169449"/>
                </a:lnTo>
                <a:lnTo>
                  <a:pt x="0" y="5169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399999">
            <a:off x="9314282" y="1313282"/>
            <a:ext cx="10287000" cy="7660436"/>
            <a:chOff x="0" y="0"/>
            <a:chExt cx="2709333" cy="2017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017563"/>
            </a:xfrm>
            <a:custGeom>
              <a:avLst/>
              <a:gdLst/>
              <a:ahLst/>
              <a:cxnLst/>
              <a:rect l="l" t="t" r="r" b="b"/>
              <a:pathLst>
                <a:path w="2709333" h="2017563">
                  <a:moveTo>
                    <a:pt x="0" y="0"/>
                  </a:moveTo>
                  <a:lnTo>
                    <a:pt x="2709333" y="0"/>
                  </a:lnTo>
                  <a:lnTo>
                    <a:pt x="2709333" y="2017563"/>
                  </a:lnTo>
                  <a:lnTo>
                    <a:pt x="0" y="2017563"/>
                  </a:lnTo>
                  <a:close/>
                </a:path>
              </a:pathLst>
            </a:custGeom>
            <a:solidFill>
              <a:srgbClr val="E2C7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204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346347" y="823453"/>
            <a:ext cx="1416967" cy="1416967"/>
          </a:xfrm>
          <a:custGeom>
            <a:avLst/>
            <a:gdLst/>
            <a:ahLst/>
            <a:cxnLst/>
            <a:rect l="l" t="t" r="r" b="b"/>
            <a:pathLst>
              <a:path w="1416967" h="1416967">
                <a:moveTo>
                  <a:pt x="0" y="0"/>
                </a:moveTo>
                <a:lnTo>
                  <a:pt x="1416966" y="0"/>
                </a:lnTo>
                <a:lnTo>
                  <a:pt x="1416966" y="1416967"/>
                </a:lnTo>
                <a:lnTo>
                  <a:pt x="0" y="1416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21246" y="3789847"/>
            <a:ext cx="1667168" cy="1375414"/>
          </a:xfrm>
          <a:custGeom>
            <a:avLst/>
            <a:gdLst/>
            <a:ahLst/>
            <a:cxnLst/>
            <a:rect l="l" t="t" r="r" b="b"/>
            <a:pathLst>
              <a:path w="1667168" h="1375414">
                <a:moveTo>
                  <a:pt x="0" y="0"/>
                </a:moveTo>
                <a:lnTo>
                  <a:pt x="1667168" y="0"/>
                </a:lnTo>
                <a:lnTo>
                  <a:pt x="1667168" y="1375414"/>
                </a:lnTo>
                <a:lnTo>
                  <a:pt x="0" y="1375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81737" y="6632749"/>
            <a:ext cx="1346186" cy="1375414"/>
          </a:xfrm>
          <a:custGeom>
            <a:avLst/>
            <a:gdLst/>
            <a:ahLst/>
            <a:cxnLst/>
            <a:rect l="l" t="t" r="r" b="b"/>
            <a:pathLst>
              <a:path w="1346186" h="1375414">
                <a:moveTo>
                  <a:pt x="0" y="0"/>
                </a:moveTo>
                <a:lnTo>
                  <a:pt x="1346186" y="0"/>
                </a:lnTo>
                <a:lnTo>
                  <a:pt x="1346186" y="1375414"/>
                </a:lnTo>
                <a:lnTo>
                  <a:pt x="0" y="137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534228" y="4012873"/>
            <a:ext cx="5847109" cy="330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  <a:spcBef>
                <a:spcPct val="0"/>
              </a:spcBef>
            </a:pPr>
            <a:r>
              <a:rPr lang="en-US" sz="506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 PAPEL DEL PROFESORADO EN LA PROMOCIÓN DE LA SALUD MENTAL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07223" y="5184311"/>
            <a:ext cx="3895214" cy="134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0"/>
              </a:lnSpc>
              <a:spcBef>
                <a:spcPct val="0"/>
              </a:spcBef>
            </a:pPr>
            <a:r>
              <a:rPr lang="en-US" sz="832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SIENTO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22779" y="8027213"/>
            <a:ext cx="4264102" cy="1436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936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PIENSO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5158" y="2273315"/>
            <a:ext cx="3537279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51"/>
              </a:lnSpc>
              <a:spcBef>
                <a:spcPct val="0"/>
              </a:spcBef>
            </a:pPr>
            <a:r>
              <a:rPr lang="en-US" sz="8808" b="1" dirty="0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HAGO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509870" y="2168083"/>
            <a:ext cx="1621765" cy="1621765"/>
          </a:xfrm>
          <a:custGeom>
            <a:avLst/>
            <a:gdLst/>
            <a:ahLst/>
            <a:cxnLst/>
            <a:rect l="l" t="t" r="r" b="b"/>
            <a:pathLst>
              <a:path w="1621765" h="1621765">
                <a:moveTo>
                  <a:pt x="0" y="0"/>
                </a:moveTo>
                <a:lnTo>
                  <a:pt x="1621765" y="0"/>
                </a:lnTo>
                <a:lnTo>
                  <a:pt x="1621765" y="1621764"/>
                </a:lnTo>
                <a:lnTo>
                  <a:pt x="0" y="1621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200900"/>
            <a:chOff x="0" y="0"/>
            <a:chExt cx="4816593" cy="1896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96533"/>
            </a:xfrm>
            <a:custGeom>
              <a:avLst/>
              <a:gdLst/>
              <a:ahLst/>
              <a:cxnLst/>
              <a:rect l="l" t="t" r="r" b="b"/>
              <a:pathLst>
                <a:path w="4816592" h="1896533">
                  <a:moveTo>
                    <a:pt x="0" y="0"/>
                  </a:moveTo>
                  <a:lnTo>
                    <a:pt x="4816592" y="0"/>
                  </a:lnTo>
                  <a:lnTo>
                    <a:pt x="4816592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0032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925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200900"/>
            <a:ext cx="18288000" cy="3086100"/>
            <a:chOff x="0" y="0"/>
            <a:chExt cx="481659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543422" y="424516"/>
            <a:ext cx="6469563" cy="6658455"/>
          </a:xfrm>
          <a:custGeom>
            <a:avLst/>
            <a:gdLst/>
            <a:ahLst/>
            <a:cxnLst/>
            <a:rect l="l" t="t" r="r" b="b"/>
            <a:pathLst>
              <a:path w="6469563" h="6658455">
                <a:moveTo>
                  <a:pt x="0" y="0"/>
                </a:moveTo>
                <a:lnTo>
                  <a:pt x="6469562" y="0"/>
                </a:lnTo>
                <a:lnTo>
                  <a:pt x="6469562" y="6658455"/>
                </a:lnTo>
                <a:lnTo>
                  <a:pt x="0" y="6658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84368" y="8446598"/>
            <a:ext cx="15719264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038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¿Y MI SALUD MENTAL COMO DOCENTE?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09390" y="3552518"/>
            <a:ext cx="3826764" cy="4114800"/>
          </a:xfrm>
          <a:custGeom>
            <a:avLst/>
            <a:gdLst/>
            <a:ahLst/>
            <a:cxnLst/>
            <a:rect l="l" t="t" r="r" b="b"/>
            <a:pathLst>
              <a:path w="3826764" h="4114800">
                <a:moveTo>
                  <a:pt x="0" y="0"/>
                </a:moveTo>
                <a:lnTo>
                  <a:pt x="3826764" y="0"/>
                </a:lnTo>
                <a:lnTo>
                  <a:pt x="38267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0780" y="4114684"/>
            <a:ext cx="11119520" cy="29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8042" lvl="1" indent="-489021" algn="just">
              <a:lnSpc>
                <a:spcPts val="5889"/>
              </a:lnSpc>
              <a:buFont typeface="Arial"/>
              <a:buChar char="•"/>
            </a:pPr>
            <a:r>
              <a:rPr lang="en-US" sz="45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Capacitación en salud mental</a:t>
            </a:r>
          </a:p>
          <a:p>
            <a:pPr marL="978042" lvl="1" indent="-489021" algn="just">
              <a:lnSpc>
                <a:spcPts val="5889"/>
              </a:lnSpc>
              <a:buFont typeface="Arial"/>
              <a:buChar char="•"/>
            </a:pPr>
            <a:r>
              <a:rPr lang="en-US" sz="45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Modelar el autocuidado</a:t>
            </a:r>
          </a:p>
          <a:p>
            <a:pPr marL="978042" lvl="1" indent="-489021" algn="just">
              <a:lnSpc>
                <a:spcPts val="5889"/>
              </a:lnSpc>
              <a:buFont typeface="Arial"/>
              <a:buChar char="•"/>
            </a:pPr>
            <a:r>
              <a:rPr lang="en-US" sz="45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Crear espacios seguros para la conversación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1109663"/>
            <a:ext cx="808833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00"/>
              </a:lnSpc>
              <a:spcBef>
                <a:spcPct val="0"/>
              </a:spcBef>
            </a:pPr>
            <a:r>
              <a:rPr lang="en-US" sz="50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QUÉ PUEDO HACER...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49976" y="3888942"/>
            <a:ext cx="3201015" cy="3441951"/>
          </a:xfrm>
          <a:custGeom>
            <a:avLst/>
            <a:gdLst/>
            <a:ahLst/>
            <a:cxnLst/>
            <a:rect l="l" t="t" r="r" b="b"/>
            <a:pathLst>
              <a:path w="3201015" h="3441951">
                <a:moveTo>
                  <a:pt x="0" y="0"/>
                </a:moveTo>
                <a:lnTo>
                  <a:pt x="3201015" y="0"/>
                </a:lnTo>
                <a:lnTo>
                  <a:pt x="3201015" y="3441951"/>
                </a:lnTo>
                <a:lnTo>
                  <a:pt x="0" y="3441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1073" y="2525405"/>
            <a:ext cx="11564708" cy="61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Modelar el autocuidado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Muestra hábitos saludables: pausas, organización, gestión emocional. Los estudiantes aprenden también con tu ejemplo.</a:t>
            </a:r>
          </a:p>
          <a:p>
            <a:pPr algn="just">
              <a:lnSpc>
                <a:spcPts val="3249"/>
              </a:lnSpc>
            </a:pPr>
            <a:endParaRPr lang="en-US" sz="2499">
              <a:solidFill>
                <a:srgbClr val="0032A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Mostrar empatía, no solo exigencia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Escucha activamente. A veces, una mirada comprensiva o una palabra amable marca la diferencia.</a:t>
            </a:r>
          </a:p>
          <a:p>
            <a:pPr algn="just">
              <a:lnSpc>
                <a:spcPts val="3249"/>
              </a:lnSpc>
            </a:pPr>
            <a:endParaRPr lang="en-US" sz="2499">
              <a:solidFill>
                <a:srgbClr val="0032A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Detectar señales de alerta emocional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Si notas cambios en conducta, participación o estado de ánimo, pregunta con cercanía y busca apoyo institucional si es necesario.</a:t>
            </a:r>
          </a:p>
          <a:p>
            <a:pPr algn="just">
              <a:lnSpc>
                <a:spcPts val="3249"/>
              </a:lnSpc>
            </a:pPr>
            <a:endParaRPr lang="en-US" sz="2499">
              <a:solidFill>
                <a:srgbClr val="0032A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Crear rutinas claras y estables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estructura da seguridad. Sé claro en tus expectativas y horarios, y da seguimiento.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1109663"/>
            <a:ext cx="808833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00"/>
              </a:lnSpc>
              <a:spcBef>
                <a:spcPct val="0"/>
              </a:spcBef>
            </a:pPr>
            <a:r>
              <a:rPr lang="en-US" sz="50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QUÉ PUEDO HACER...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03513" y="3364256"/>
            <a:ext cx="4328822" cy="4654648"/>
          </a:xfrm>
          <a:custGeom>
            <a:avLst/>
            <a:gdLst/>
            <a:ahLst/>
            <a:cxnLst/>
            <a:rect l="l" t="t" r="r" b="b"/>
            <a:pathLst>
              <a:path w="4328822" h="4654648">
                <a:moveTo>
                  <a:pt x="0" y="0"/>
                </a:moveTo>
                <a:lnTo>
                  <a:pt x="4328822" y="0"/>
                </a:lnTo>
                <a:lnTo>
                  <a:pt x="4328822" y="4654647"/>
                </a:lnTo>
                <a:lnTo>
                  <a:pt x="0" y="465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1073" y="2525405"/>
            <a:ext cx="11564708" cy="695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 minimizar lo que sientes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Valida tus emociones sin juzgarte tanto.</a:t>
            </a:r>
          </a:p>
          <a:p>
            <a:pPr algn="just">
              <a:lnSpc>
                <a:spcPts val="3249"/>
              </a:lnSpc>
            </a:pPr>
            <a:endParaRPr lang="en-US" sz="2499">
              <a:solidFill>
                <a:srgbClr val="0032A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Incluir espacios breves de bienestar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Puedes iniciar o cerrar clases con una frase positiva, una respiración profunda o una pequeña dinámica de gratitud. Ayuda a tus estudiantes, pero también a ti mismo/a.</a:t>
            </a:r>
          </a:p>
          <a:p>
            <a:pPr algn="just">
              <a:lnSpc>
                <a:spcPts val="3249"/>
              </a:lnSpc>
            </a:pPr>
            <a:endParaRPr lang="en-US" sz="2499">
              <a:solidFill>
                <a:srgbClr val="0032A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Promover el equilibrio y el descanso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Evita sobrecargar con tareas innecesarias. Lo urgente no debe apagar lo importante: la salud mental.</a:t>
            </a:r>
          </a:p>
          <a:p>
            <a:pPr algn="just">
              <a:lnSpc>
                <a:spcPts val="3249"/>
              </a:lnSpc>
            </a:pPr>
            <a:endParaRPr lang="en-US" sz="2499">
              <a:solidFill>
                <a:srgbClr val="0032A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39749" lvl="1" indent="-269875" algn="just">
              <a:lnSpc>
                <a:spcPts val="3249"/>
              </a:lnSpc>
              <a:buFont typeface="Arial"/>
              <a:buChar char="•"/>
            </a:pPr>
            <a:r>
              <a:rPr lang="en-US" sz="2499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Cuidarte tú también</a:t>
            </a: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Busca apoyo entre colegas, tener espacios de apoyo, de escucha, puede ayudarte a drenar, reconoce tus límites, y no cargues todo solo. Un docente sano, cuida mejor.</a:t>
            </a:r>
          </a:p>
          <a:p>
            <a:pPr algn="just">
              <a:lnSpc>
                <a:spcPts val="3249"/>
              </a:lnSpc>
            </a:pPr>
            <a:endParaRPr lang="en-US" sz="2499">
              <a:solidFill>
                <a:srgbClr val="0032A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1109663"/>
            <a:ext cx="808833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00"/>
              </a:lnSpc>
              <a:spcBef>
                <a:spcPct val="0"/>
              </a:spcBef>
            </a:pPr>
            <a:r>
              <a:rPr lang="en-US" sz="50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QUÉ PUEDO HACER...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222256" y="-6506150"/>
            <a:ext cx="3843487" cy="18288000"/>
            <a:chOff x="0" y="0"/>
            <a:chExt cx="1012276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276" cy="4816592"/>
            </a:xfrm>
            <a:custGeom>
              <a:avLst/>
              <a:gdLst/>
              <a:ahLst/>
              <a:cxnLst/>
              <a:rect l="l" t="t" r="r" b="b"/>
              <a:pathLst>
                <a:path w="1012276" h="4816592">
                  <a:moveTo>
                    <a:pt x="0" y="0"/>
                  </a:moveTo>
                  <a:lnTo>
                    <a:pt x="1012276" y="0"/>
                  </a:lnTo>
                  <a:lnTo>
                    <a:pt x="101227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32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012276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3819" y="1028700"/>
            <a:ext cx="3192410" cy="319239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7373" b="-9373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724850" y="1365881"/>
            <a:ext cx="10342612" cy="260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Lic. Keyla Aybar Herrera</a:t>
            </a:r>
          </a:p>
          <a:p>
            <a:pPr algn="l">
              <a:lnSpc>
                <a:spcPts val="3405"/>
              </a:lnSpc>
              <a:spcBef>
                <a:spcPct val="0"/>
              </a:spcBef>
            </a:pPr>
            <a:endParaRPr lang="en-US" sz="3405" b="1">
              <a:solidFill>
                <a:srgbClr val="FFFFFF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Psicóloga Organizacional, MCC, MIEE</a:t>
            </a:r>
          </a:p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Desarrollo Organizacional, Manejo de Recursos Humanos, y Gestora de Emociones, Inteligencia Emocional.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452136" y="4976408"/>
            <a:ext cx="11615326" cy="4691614"/>
            <a:chOff x="0" y="0"/>
            <a:chExt cx="15487101" cy="6255485"/>
          </a:xfrm>
        </p:grpSpPr>
        <p:sp>
          <p:nvSpPr>
            <p:cNvPr id="9" name="Freeform 9"/>
            <p:cNvSpPr/>
            <p:nvPr/>
          </p:nvSpPr>
          <p:spPr>
            <a:xfrm>
              <a:off x="0" y="3751579"/>
              <a:ext cx="992123" cy="992123"/>
            </a:xfrm>
            <a:custGeom>
              <a:avLst/>
              <a:gdLst/>
              <a:ahLst/>
              <a:cxnLst/>
              <a:rect l="l" t="t" r="r" b="b"/>
              <a:pathLst>
                <a:path w="992123" h="992123">
                  <a:moveTo>
                    <a:pt x="0" y="0"/>
                  </a:moveTo>
                  <a:lnTo>
                    <a:pt x="992123" y="0"/>
                  </a:lnTo>
                  <a:lnTo>
                    <a:pt x="992123" y="992124"/>
                  </a:lnTo>
                  <a:lnTo>
                    <a:pt x="0" y="992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5263361"/>
              <a:ext cx="992123" cy="992123"/>
            </a:xfrm>
            <a:custGeom>
              <a:avLst/>
              <a:gdLst/>
              <a:ahLst/>
              <a:cxnLst/>
              <a:rect l="l" t="t" r="r" b="b"/>
              <a:pathLst>
                <a:path w="992123" h="992123">
                  <a:moveTo>
                    <a:pt x="0" y="0"/>
                  </a:moveTo>
                  <a:lnTo>
                    <a:pt x="992123" y="0"/>
                  </a:lnTo>
                  <a:lnTo>
                    <a:pt x="992123" y="992124"/>
                  </a:lnTo>
                  <a:lnTo>
                    <a:pt x="0" y="992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2095164"/>
              <a:ext cx="992123" cy="724250"/>
            </a:xfrm>
            <a:custGeom>
              <a:avLst/>
              <a:gdLst/>
              <a:ahLst/>
              <a:cxnLst/>
              <a:rect l="l" t="t" r="r" b="b"/>
              <a:pathLst>
                <a:path w="992123" h="724250">
                  <a:moveTo>
                    <a:pt x="0" y="0"/>
                  </a:moveTo>
                  <a:lnTo>
                    <a:pt x="992123" y="0"/>
                  </a:lnTo>
                  <a:lnTo>
                    <a:pt x="992123" y="724250"/>
                  </a:lnTo>
                  <a:lnTo>
                    <a:pt x="0" y="724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14162"/>
              <a:ext cx="992123" cy="992123"/>
            </a:xfrm>
            <a:custGeom>
              <a:avLst/>
              <a:gdLst/>
              <a:ahLst/>
              <a:cxnLst/>
              <a:rect l="l" t="t" r="r" b="b"/>
              <a:pathLst>
                <a:path w="992123" h="992123">
                  <a:moveTo>
                    <a:pt x="0" y="0"/>
                  </a:moveTo>
                  <a:lnTo>
                    <a:pt x="992123" y="0"/>
                  </a:lnTo>
                  <a:lnTo>
                    <a:pt x="992123" y="992124"/>
                  </a:lnTo>
                  <a:lnTo>
                    <a:pt x="0" y="992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696952" y="-47625"/>
              <a:ext cx="13790149" cy="6055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Contacto: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32A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809-855-7578</a:t>
              </a: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 </a:t>
              </a:r>
            </a:p>
            <a:p>
              <a:pPr algn="l">
                <a:lnSpc>
                  <a:spcPts val="3640"/>
                </a:lnSpc>
              </a:pPr>
              <a:endParaRPr lang="en-US" sz="26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Correo: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32A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keyla_ah@hotmail.com / kaybar@pucmm.edu.do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Redes Sociales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32A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lic.keylaaybar / centroproyectasrl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Keyla Aybar Herrera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03560" y="8200026"/>
            <a:ext cx="1621765" cy="1621765"/>
          </a:xfrm>
          <a:custGeom>
            <a:avLst/>
            <a:gdLst/>
            <a:ahLst/>
            <a:cxnLst/>
            <a:rect l="l" t="t" r="r" b="b"/>
            <a:pathLst>
              <a:path w="1621765" h="1621765">
                <a:moveTo>
                  <a:pt x="0" y="0"/>
                </a:moveTo>
                <a:lnTo>
                  <a:pt x="1621765" y="0"/>
                </a:lnTo>
                <a:lnTo>
                  <a:pt x="1621765" y="1621765"/>
                </a:lnTo>
                <a:lnTo>
                  <a:pt x="0" y="16217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399999">
            <a:off x="170282" y="-170282"/>
            <a:ext cx="10287000" cy="10627564"/>
            <a:chOff x="0" y="0"/>
            <a:chExt cx="2709333" cy="279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99029"/>
            </a:xfrm>
            <a:custGeom>
              <a:avLst/>
              <a:gdLst/>
              <a:ahLst/>
              <a:cxnLst/>
              <a:rect l="l" t="t" r="r" b="b"/>
              <a:pathLst>
                <a:path w="2709333" h="2799029">
                  <a:moveTo>
                    <a:pt x="0" y="0"/>
                  </a:moveTo>
                  <a:lnTo>
                    <a:pt x="2709333" y="0"/>
                  </a:lnTo>
                  <a:lnTo>
                    <a:pt x="2709333" y="2799029"/>
                  </a:lnTo>
                  <a:lnTo>
                    <a:pt x="0" y="2799029"/>
                  </a:lnTo>
                  <a:close/>
                </a:path>
              </a:pathLst>
            </a:custGeom>
            <a:solidFill>
              <a:srgbClr val="E2C7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282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7705" y="2946071"/>
            <a:ext cx="9652656" cy="608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9283" lvl="1" indent="-499641" algn="just">
              <a:lnSpc>
                <a:spcPts val="6016"/>
              </a:lnSpc>
              <a:buFont typeface="Arial"/>
              <a:buChar char="•"/>
            </a:pPr>
            <a:r>
              <a:rPr lang="en-US" sz="4628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Mejora del rendimiento académico.</a:t>
            </a:r>
          </a:p>
          <a:p>
            <a:pPr marL="999283" lvl="1" indent="-499641" algn="just">
              <a:lnSpc>
                <a:spcPts val="6016"/>
              </a:lnSpc>
              <a:buFont typeface="Arial"/>
              <a:buChar char="•"/>
            </a:pPr>
            <a:r>
              <a:rPr lang="en-US" sz="4628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Apoyo emocional, desde un lugar seguro.</a:t>
            </a:r>
          </a:p>
          <a:p>
            <a:pPr marL="999283" lvl="1" indent="-499641" algn="just">
              <a:lnSpc>
                <a:spcPts val="6016"/>
              </a:lnSpc>
              <a:buFont typeface="Arial"/>
              <a:buChar char="•"/>
            </a:pPr>
            <a:r>
              <a:rPr lang="en-US" sz="4628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Reducción del absentismo y la deserción.</a:t>
            </a:r>
          </a:p>
          <a:p>
            <a:pPr marL="999283" lvl="1" indent="-499641" algn="just">
              <a:lnSpc>
                <a:spcPts val="6016"/>
              </a:lnSpc>
              <a:spcBef>
                <a:spcPct val="0"/>
              </a:spcBef>
              <a:buFont typeface="Arial"/>
              <a:buChar char="•"/>
            </a:pPr>
            <a:r>
              <a:rPr lang="en-US" sz="4628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Preparación para el mundo universitario, y luego laboral.</a:t>
            </a:r>
          </a:p>
        </p:txBody>
      </p:sp>
      <p:sp>
        <p:nvSpPr>
          <p:cNvPr id="6" name="Freeform 6"/>
          <p:cNvSpPr/>
          <p:nvPr/>
        </p:nvSpPr>
        <p:spPr>
          <a:xfrm>
            <a:off x="12948022" y="5476149"/>
            <a:ext cx="3097554" cy="3091101"/>
          </a:xfrm>
          <a:custGeom>
            <a:avLst/>
            <a:gdLst/>
            <a:ahLst/>
            <a:cxnLst/>
            <a:rect l="l" t="t" r="r" b="b"/>
            <a:pathLst>
              <a:path w="3097554" h="3091101">
                <a:moveTo>
                  <a:pt x="0" y="0"/>
                </a:moveTo>
                <a:lnTo>
                  <a:pt x="3097555" y="0"/>
                </a:lnTo>
                <a:lnTo>
                  <a:pt x="3097555" y="3091101"/>
                </a:lnTo>
                <a:lnTo>
                  <a:pt x="0" y="3091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734299" y="1487591"/>
            <a:ext cx="5525001" cy="312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60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ALGUNOS BENEFICIOS</a:t>
            </a:r>
          </a:p>
          <a:p>
            <a:pPr algn="ctr">
              <a:lnSpc>
                <a:spcPts val="6090"/>
              </a:lnSpc>
            </a:pPr>
            <a:r>
              <a:rPr lang="en-US" sz="60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PARA LOS CHICOS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399999">
            <a:off x="170282" y="-170282"/>
            <a:ext cx="10287000" cy="10627564"/>
            <a:chOff x="0" y="0"/>
            <a:chExt cx="2709333" cy="279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799029"/>
            </a:xfrm>
            <a:custGeom>
              <a:avLst/>
              <a:gdLst/>
              <a:ahLst/>
              <a:cxnLst/>
              <a:rect l="l" t="t" r="r" b="b"/>
              <a:pathLst>
                <a:path w="2709333" h="2799029">
                  <a:moveTo>
                    <a:pt x="0" y="0"/>
                  </a:moveTo>
                  <a:lnTo>
                    <a:pt x="2709333" y="0"/>
                  </a:lnTo>
                  <a:lnTo>
                    <a:pt x="2709333" y="2799029"/>
                  </a:lnTo>
                  <a:lnTo>
                    <a:pt x="0" y="2799029"/>
                  </a:lnTo>
                  <a:close/>
                </a:path>
              </a:pathLst>
            </a:custGeom>
            <a:solidFill>
              <a:srgbClr val="E2C7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282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5461" y="2482933"/>
            <a:ext cx="9456643" cy="528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8143" lvl="1" indent="-434072" algn="just">
              <a:lnSpc>
                <a:spcPts val="5227"/>
              </a:lnSpc>
              <a:buFont typeface="Arial"/>
              <a:buChar char="•"/>
            </a:pPr>
            <a:r>
              <a:rPr lang="en-US" sz="4021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El sentido de mi vocación.</a:t>
            </a:r>
          </a:p>
          <a:p>
            <a:pPr marL="868143" lvl="1" indent="-434072" algn="just">
              <a:lnSpc>
                <a:spcPts val="5227"/>
              </a:lnSpc>
              <a:buFont typeface="Arial"/>
              <a:buChar char="•"/>
            </a:pPr>
            <a:r>
              <a:rPr lang="en-US" sz="4021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Mayor estabilidad emocional.</a:t>
            </a:r>
          </a:p>
          <a:p>
            <a:pPr marL="868143" lvl="1" indent="-434072" algn="just">
              <a:lnSpc>
                <a:spcPts val="5227"/>
              </a:lnSpc>
              <a:buFont typeface="Arial"/>
              <a:buChar char="•"/>
            </a:pPr>
            <a:r>
              <a:rPr lang="en-US" sz="4021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Prevención del agotamiento (</a:t>
            </a:r>
            <a:r>
              <a:rPr lang="en-US" sz="4021" i="1">
                <a:solidFill>
                  <a:srgbClr val="0032A0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burnout</a:t>
            </a:r>
            <a:r>
              <a:rPr lang="en-US" sz="4021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).</a:t>
            </a:r>
          </a:p>
          <a:p>
            <a:pPr marL="868143" lvl="1" indent="-434072" algn="just">
              <a:lnSpc>
                <a:spcPts val="5227"/>
              </a:lnSpc>
              <a:buFont typeface="Arial"/>
              <a:buChar char="•"/>
            </a:pPr>
            <a:r>
              <a:rPr lang="en-US" sz="4021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Mejora de toma de decisiones pedagógicas.</a:t>
            </a:r>
          </a:p>
          <a:p>
            <a:pPr marL="868143" lvl="1" indent="-434072" algn="just">
              <a:lnSpc>
                <a:spcPts val="5227"/>
              </a:lnSpc>
              <a:buFont typeface="Arial"/>
              <a:buChar char="•"/>
            </a:pPr>
            <a:r>
              <a:rPr lang="en-US" sz="4021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Autenticidad y liderazgo emocional.</a:t>
            </a:r>
          </a:p>
          <a:p>
            <a:pPr marL="868143" lvl="1" indent="-434072" algn="just">
              <a:lnSpc>
                <a:spcPts val="5227"/>
              </a:lnSpc>
              <a:spcBef>
                <a:spcPct val="0"/>
              </a:spcBef>
              <a:buFont typeface="Arial"/>
              <a:buChar char="•"/>
            </a:pPr>
            <a:r>
              <a:rPr lang="en-US" sz="4021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satisfacción del deber cumplido...</a:t>
            </a:r>
          </a:p>
        </p:txBody>
      </p:sp>
      <p:sp>
        <p:nvSpPr>
          <p:cNvPr id="6" name="Freeform 6"/>
          <p:cNvSpPr/>
          <p:nvPr/>
        </p:nvSpPr>
        <p:spPr>
          <a:xfrm>
            <a:off x="12948022" y="5476149"/>
            <a:ext cx="3097554" cy="3091101"/>
          </a:xfrm>
          <a:custGeom>
            <a:avLst/>
            <a:gdLst/>
            <a:ahLst/>
            <a:cxnLst/>
            <a:rect l="l" t="t" r="r" b="b"/>
            <a:pathLst>
              <a:path w="3097554" h="3091101">
                <a:moveTo>
                  <a:pt x="0" y="0"/>
                </a:moveTo>
                <a:lnTo>
                  <a:pt x="3097555" y="0"/>
                </a:lnTo>
                <a:lnTo>
                  <a:pt x="3097555" y="3091101"/>
                </a:lnTo>
                <a:lnTo>
                  <a:pt x="0" y="3091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734299" y="1487591"/>
            <a:ext cx="5525001" cy="312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60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ALGUNOS BENEFICIOS</a:t>
            </a:r>
          </a:p>
          <a:p>
            <a:pPr algn="ctr">
              <a:lnSpc>
                <a:spcPts val="6090"/>
              </a:lnSpc>
            </a:pPr>
            <a:r>
              <a:rPr lang="en-US" sz="609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PARA LOS DOCENTES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111473" y="-441292"/>
            <a:ext cx="2949676" cy="19403378"/>
            <a:chOff x="0" y="0"/>
            <a:chExt cx="776869" cy="5110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6869" cy="5110355"/>
            </a:xfrm>
            <a:custGeom>
              <a:avLst/>
              <a:gdLst/>
              <a:ahLst/>
              <a:cxnLst/>
              <a:rect l="l" t="t" r="r" b="b"/>
              <a:pathLst>
                <a:path w="776869" h="5110355">
                  <a:moveTo>
                    <a:pt x="0" y="0"/>
                  </a:moveTo>
                  <a:lnTo>
                    <a:pt x="776869" y="0"/>
                  </a:lnTo>
                  <a:lnTo>
                    <a:pt x="776869" y="5110355"/>
                  </a:lnTo>
                  <a:lnTo>
                    <a:pt x="0" y="5110355"/>
                  </a:lnTo>
                  <a:close/>
                </a:path>
              </a:pathLst>
            </a:custGeom>
            <a:solidFill>
              <a:srgbClr val="0032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76869" cy="5138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44404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0" y="0"/>
                </a:moveTo>
                <a:lnTo>
                  <a:pt x="18288000" y="0"/>
                </a:lnTo>
                <a:lnTo>
                  <a:pt x="1828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24027" b="-2402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8781" y="6823326"/>
            <a:ext cx="9114837" cy="85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3"/>
              </a:lnSpc>
            </a:pPr>
            <a:r>
              <a:rPr lang="en-US" sz="503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APRECIACIONES FINALES...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111473" y="-441292"/>
            <a:ext cx="2949676" cy="19403378"/>
            <a:chOff x="0" y="0"/>
            <a:chExt cx="776869" cy="5110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6869" cy="5110355"/>
            </a:xfrm>
            <a:custGeom>
              <a:avLst/>
              <a:gdLst/>
              <a:ahLst/>
              <a:cxnLst/>
              <a:rect l="l" t="t" r="r" b="b"/>
              <a:pathLst>
                <a:path w="776869" h="5110355">
                  <a:moveTo>
                    <a:pt x="0" y="0"/>
                  </a:moveTo>
                  <a:lnTo>
                    <a:pt x="776869" y="0"/>
                  </a:lnTo>
                  <a:lnTo>
                    <a:pt x="776869" y="5110355"/>
                  </a:lnTo>
                  <a:lnTo>
                    <a:pt x="0" y="5110355"/>
                  </a:lnTo>
                  <a:close/>
                </a:path>
              </a:pathLst>
            </a:custGeom>
            <a:solidFill>
              <a:srgbClr val="0032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76869" cy="5138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44404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0" y="0"/>
                </a:moveTo>
                <a:lnTo>
                  <a:pt x="18288000" y="0"/>
                </a:lnTo>
                <a:lnTo>
                  <a:pt x="1828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24027" b="-2402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109712" y="792947"/>
            <a:ext cx="18022522" cy="659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8578" lvl="1" indent="-339289" algn="just">
              <a:lnSpc>
                <a:spcPts val="4400"/>
              </a:lnSpc>
              <a:buFont typeface="Arial"/>
              <a:buChar char="•"/>
            </a:pP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143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Cuidar de uno mismo no es un lujo, es una necesidad profesional y humana.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Cuando el docente s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pri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riza,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tamb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é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pro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teg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 la c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al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idad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acompañam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q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 b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inda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a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sus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estudiantes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.</a:t>
            </a:r>
          </a:p>
          <a:p>
            <a:pPr algn="just">
              <a:lnSpc>
                <a:spcPts val="4400"/>
              </a:lnSpc>
            </a:pPr>
            <a:endParaRPr lang="en-US" sz="3143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678578" lvl="1" indent="-339289" algn="just">
              <a:lnSpc>
                <a:spcPts val="4400"/>
              </a:lnSpc>
              <a:buFont typeface="Arial"/>
              <a:buChar char="•"/>
            </a:pPr>
            <a:r>
              <a:rPr lang="en-US" sz="3143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La salud mental en el aula empieza con el ejemplo del educador.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Pequeñas acciones diarias pueden generar grandes transformaciones en el ambiente de aprendizaje.</a:t>
            </a:r>
          </a:p>
          <a:p>
            <a:pPr algn="just">
              <a:lnSpc>
                <a:spcPts val="4400"/>
              </a:lnSpc>
            </a:pPr>
            <a:endParaRPr lang="en-US" sz="3143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678578" lvl="1" indent="-339289" algn="just">
              <a:lnSpc>
                <a:spcPts val="4400"/>
              </a:lnSpc>
              <a:buFont typeface="Arial"/>
              <a:buChar char="•"/>
            </a:pPr>
            <a:r>
              <a:rPr lang="en-US" sz="3143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 podemos enseñar en plenitud si estamos emocionalmente agotados.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Reconoc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uest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ros lím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ites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 t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mbién un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 forma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de ejerce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liderazgo 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edagógico.</a:t>
            </a:r>
          </a:p>
          <a:p>
            <a:pPr algn="just">
              <a:lnSpc>
                <a:spcPts val="4400"/>
              </a:lnSpc>
            </a:pPr>
            <a:endParaRPr lang="en-US" sz="3143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678578" lvl="1" indent="-339289" algn="just">
              <a:lnSpc>
                <a:spcPts val="4400"/>
              </a:lnSpc>
              <a:buFont typeface="Arial"/>
              <a:buChar char="•"/>
            </a:pPr>
            <a:r>
              <a:rPr lang="en-US" sz="3143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 bienestar docente no es opcional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la ba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 una 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ducación 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osten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e, 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mpá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ica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y 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transfo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</a:t>
            </a:r>
            <a:r>
              <a:rPr lang="en-US" sz="3143" b="1" u="none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ado</a:t>
            </a:r>
            <a:r>
              <a:rPr lang="en-US" sz="314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9568" y="1859490"/>
            <a:ext cx="9683288" cy="7036572"/>
            <a:chOff x="0" y="0"/>
            <a:chExt cx="12911050" cy="938209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911050" cy="9382097"/>
            </a:xfrm>
            <a:prstGeom prst="rect">
              <a:avLst/>
            </a:prstGeom>
            <a:solidFill>
              <a:srgbClr val="E2C7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59825" y="470255"/>
              <a:ext cx="12591400" cy="8576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82"/>
                </a:lnSpc>
              </a:pPr>
              <a:r>
                <a:rPr lang="en-US" sz="5602" b="1" i="1">
                  <a:solidFill>
                    <a:srgbClr val="0032A0"/>
                  </a:solidFill>
                  <a:latin typeface="IBM Plex Sans Bold Italics"/>
                  <a:ea typeface="IBM Plex Sans Bold Italics"/>
                  <a:cs typeface="IBM Plex Sans Bold Italics"/>
                  <a:sym typeface="IBM Plex Sans Bold Italics"/>
                </a:rPr>
                <a:t>“No podemos enseñar lo que no tenemos. El educador emocionalmente presente es el primer recurso pedagógico de todo proceso de aprendizaje.”</a:t>
              </a:r>
            </a:p>
            <a:p>
              <a:pPr algn="l">
                <a:lnSpc>
                  <a:spcPts val="7282"/>
                </a:lnSpc>
              </a:pPr>
              <a:r>
                <a:rPr lang="en-US" sz="5602" b="1" i="1">
                  <a:solidFill>
                    <a:srgbClr val="0032A0"/>
                  </a:solidFill>
                  <a:latin typeface="IBM Plex Sans Bold Italics"/>
                  <a:ea typeface="IBM Plex Sans Bold Italics"/>
                  <a:cs typeface="IBM Plex Sans Bold Italics"/>
                  <a:sym typeface="IBM Plex Sans Bold Italics"/>
                </a:rPr>
                <a:t> Daniel Goleman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962657"/>
            <a:ext cx="5760868" cy="5696058"/>
          </a:xfrm>
          <a:custGeom>
            <a:avLst/>
            <a:gdLst/>
            <a:ahLst/>
            <a:cxnLst/>
            <a:rect l="l" t="t" r="r" b="b"/>
            <a:pathLst>
              <a:path w="5760868" h="5696058">
                <a:moveTo>
                  <a:pt x="0" y="0"/>
                </a:moveTo>
                <a:lnTo>
                  <a:pt x="5760868" y="0"/>
                </a:lnTo>
                <a:lnTo>
                  <a:pt x="5760868" y="5696058"/>
                </a:lnTo>
                <a:lnTo>
                  <a:pt x="0" y="5696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9568" y="3401750"/>
            <a:ext cx="9683288" cy="4264797"/>
            <a:chOff x="0" y="0"/>
            <a:chExt cx="12911050" cy="568639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911050" cy="5686397"/>
            </a:xfrm>
            <a:prstGeom prst="rect">
              <a:avLst/>
            </a:prstGeom>
            <a:solidFill>
              <a:srgbClr val="E2C7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59825" y="470255"/>
              <a:ext cx="12591400" cy="4880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82"/>
                </a:lnSpc>
              </a:pPr>
              <a:r>
                <a:rPr lang="en-US" sz="5602" b="1" i="1">
                  <a:solidFill>
                    <a:srgbClr val="0032A0"/>
                  </a:solidFill>
                  <a:latin typeface="IBM Plex Sans Bold Italics"/>
                  <a:ea typeface="IBM Plex Sans Bold Italics"/>
                  <a:cs typeface="IBM Plex Sans Bold Italics"/>
                  <a:sym typeface="IBM Plex Sans Bold Italics"/>
                </a:rPr>
                <a:t>"La única persona educada es la que ha aprendido cómo aprender y cambiar"</a:t>
              </a:r>
            </a:p>
            <a:p>
              <a:pPr algn="l">
                <a:lnSpc>
                  <a:spcPts val="7282"/>
                </a:lnSpc>
              </a:pPr>
              <a:r>
                <a:rPr lang="en-US" sz="5602" b="1" i="1">
                  <a:solidFill>
                    <a:srgbClr val="0032A0"/>
                  </a:solidFill>
                  <a:latin typeface="IBM Plex Sans Bold Italics"/>
                  <a:ea typeface="IBM Plex Sans Bold Italics"/>
                  <a:cs typeface="IBM Plex Sans Bold Italics"/>
                  <a:sym typeface="IBM Plex Sans Bold Italics"/>
                </a:rPr>
                <a:t> Carl Rogers.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962657"/>
            <a:ext cx="5760868" cy="5696058"/>
          </a:xfrm>
          <a:custGeom>
            <a:avLst/>
            <a:gdLst/>
            <a:ahLst/>
            <a:cxnLst/>
            <a:rect l="l" t="t" r="r" b="b"/>
            <a:pathLst>
              <a:path w="5760868" h="5696058">
                <a:moveTo>
                  <a:pt x="0" y="0"/>
                </a:moveTo>
                <a:lnTo>
                  <a:pt x="5760868" y="0"/>
                </a:lnTo>
                <a:lnTo>
                  <a:pt x="5760868" y="5696058"/>
                </a:lnTo>
                <a:lnTo>
                  <a:pt x="0" y="5696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9913" y="2993800"/>
            <a:ext cx="11244575" cy="54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914" lvl="1" indent="-331957" algn="just">
              <a:lnSpc>
                <a:spcPts val="3075"/>
              </a:lnSpc>
              <a:buFont typeface="Arial"/>
              <a:buChar char="•"/>
            </a:pPr>
            <a:r>
              <a:rPr lang="en-US" sz="3075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Salud mental y atención psicosocial</a:t>
            </a:r>
          </a:p>
          <a:p>
            <a:pPr algn="just">
              <a:lnSpc>
                <a:spcPts val="3075"/>
              </a:lnSpc>
              <a:spcBef>
                <a:spcPct val="0"/>
              </a:spcBef>
            </a:pPr>
            <a:r>
              <a:rPr lang="en-US" sz="3075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Aborda conceptos clave de salud mental, estigma, determinantes sociales y herramientas comunitarias para el cuidado psicosocial.</a:t>
            </a:r>
          </a:p>
          <a:p>
            <a:pPr algn="just">
              <a:lnSpc>
                <a:spcPts val="3075"/>
              </a:lnSpc>
              <a:spcBef>
                <a:spcPct val="0"/>
              </a:spcBef>
            </a:pPr>
            <a:r>
              <a:rPr lang="en-US" sz="3075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</a:p>
          <a:p>
            <a:pPr marL="663914" lvl="1" indent="-331957" algn="just">
              <a:lnSpc>
                <a:spcPts val="3075"/>
              </a:lnSpc>
              <a:buFont typeface="Arial"/>
              <a:buChar char="•"/>
            </a:pPr>
            <a:r>
              <a:rPr lang="en-US" sz="3075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Abordaje del riesgo suicida en adolescentes y jóvenes</a:t>
            </a:r>
          </a:p>
          <a:p>
            <a:pPr algn="just">
              <a:lnSpc>
                <a:spcPts val="3075"/>
              </a:lnSpc>
              <a:spcBef>
                <a:spcPct val="0"/>
              </a:spcBef>
            </a:pPr>
            <a:r>
              <a:rPr lang="en-US" sz="3075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Este curso proporciona estrategias para identificar y actuar ante señales de riesgo suicida en jóvenes, promoviendo una comunicación segura y efectiva.</a:t>
            </a:r>
          </a:p>
          <a:p>
            <a:pPr algn="just">
              <a:lnSpc>
                <a:spcPts val="3075"/>
              </a:lnSpc>
              <a:spcBef>
                <a:spcPct val="0"/>
              </a:spcBef>
            </a:pPr>
            <a:r>
              <a:rPr lang="en-US" sz="3075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marL="663914" lvl="1" indent="-331957" algn="just">
              <a:lnSpc>
                <a:spcPts val="3075"/>
              </a:lnSpc>
              <a:buFont typeface="Arial"/>
              <a:buChar char="•"/>
            </a:pPr>
            <a:r>
              <a:rPr lang="en-US" sz="3075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Superar el estrés rompiendo mitos</a:t>
            </a:r>
          </a:p>
          <a:p>
            <a:pPr algn="just">
              <a:lnSpc>
                <a:spcPts val="3075"/>
              </a:lnSpc>
              <a:spcBef>
                <a:spcPct val="0"/>
              </a:spcBef>
            </a:pPr>
            <a:r>
              <a:rPr lang="en-US" sz="3075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Explora cómo el estrés afecta al cuerpo y la mente, desmitificando creencias comunes y ofreciendo herramientas prácticas para su manejo.</a:t>
            </a:r>
          </a:p>
        </p:txBody>
      </p:sp>
      <p:sp>
        <p:nvSpPr>
          <p:cNvPr id="3" name="Freeform 3"/>
          <p:cNvSpPr/>
          <p:nvPr/>
        </p:nvSpPr>
        <p:spPr>
          <a:xfrm>
            <a:off x="12256747" y="2451478"/>
            <a:ext cx="5276801" cy="6030630"/>
          </a:xfrm>
          <a:custGeom>
            <a:avLst/>
            <a:gdLst/>
            <a:ahLst/>
            <a:cxnLst/>
            <a:rect l="l" t="t" r="r" b="b"/>
            <a:pathLst>
              <a:path w="5276801" h="6030630">
                <a:moveTo>
                  <a:pt x="0" y="0"/>
                </a:moveTo>
                <a:lnTo>
                  <a:pt x="5276800" y="0"/>
                </a:lnTo>
                <a:lnTo>
                  <a:pt x="5276800" y="6030630"/>
                </a:lnTo>
                <a:lnTo>
                  <a:pt x="0" y="6030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9913" y="981075"/>
            <a:ext cx="13504513" cy="90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80"/>
              </a:lnSpc>
            </a:pPr>
            <a:r>
              <a:rPr lang="en-US" sz="56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¿QUÉ CURSOS TE RECOMIENDO?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7403" y="415614"/>
            <a:ext cx="9338822" cy="90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80"/>
              </a:lnSpc>
            </a:pPr>
            <a:r>
              <a:rPr lang="en-US" sz="56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REFERENCIAS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3796" y="1875753"/>
            <a:ext cx="15985337" cy="812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8010" lvl="1" indent="-284005" algn="l">
              <a:lnSpc>
                <a:spcPts val="3420"/>
              </a:lnSpc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Álvarez, P., &amp; Gómez, M. (2021). Estrategias de apoyo emocional en estudiantes universitarios. Revista de Educación Superior, 12(1), 45-62.</a:t>
            </a:r>
          </a:p>
          <a:p>
            <a:pPr marL="568010" lvl="1" indent="-284005" algn="l">
              <a:lnSpc>
                <a:spcPts val="3420"/>
              </a:lnSpc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Díaz, F., &amp; Torres, L. (2020). Espacios seguros en la educación universitaria: Promoviendo el bienestar emocional. Educación y Salud, 5(3), 33-49.</a:t>
            </a:r>
          </a:p>
          <a:p>
            <a:pPr marL="568010" lvl="1" indent="-284005" algn="l">
              <a:lnSpc>
                <a:spcPts val="3420"/>
              </a:lnSpc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González, S., Jiménez, M., &amp; Pérez, A. (2021). El impacto de la carga académica en la salud mental de los estudiantes universitarios. Psicología Educativa, 29(2), 145-158.</a:t>
            </a:r>
          </a:p>
          <a:p>
            <a:pPr marL="568010" lvl="1" indent="-284005" algn="l">
              <a:lnSpc>
                <a:spcPts val="3420"/>
              </a:lnSpc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Organización Mundial de la Salud. (2022). Definición de salud mental. Recuperado de: https://www.who.int/es/health-topics/mental-health</a:t>
            </a:r>
          </a:p>
          <a:p>
            <a:pPr marL="568010" lvl="1" indent="-284005" algn="l">
              <a:lnSpc>
                <a:spcPts val="3420"/>
              </a:lnSpc>
              <a:spcBef>
                <a:spcPct val="0"/>
              </a:spcBef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Pérez, L., &amp; Jiménez, M. (2022). El autocuidado docente: Promoviendo el bienestar de los profesores. Educación y Bienestar, 14(2), 123-139.</a:t>
            </a:r>
          </a:p>
          <a:p>
            <a:pPr marL="568010" lvl="1" indent="-284005" algn="l">
              <a:lnSpc>
                <a:spcPts val="3420"/>
              </a:lnSpc>
              <a:spcBef>
                <a:spcPct val="0"/>
              </a:spcBef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Organización Panamericana de la Salud. (s.f.). Salud Mental. Recuperado de </a:t>
            </a:r>
            <a:r>
              <a:rPr lang="en-US" sz="2630" u="sng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  <a:hlinkClick r:id="rId2" tooltip="https://www.paho.org/es/temas/salud-mental"/>
              </a:rPr>
              <a:t>https://www.paho.org/es/temas/salud-mental</a:t>
            </a: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​</a:t>
            </a:r>
            <a:r>
              <a:rPr lang="en-US" sz="2630" u="sng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  <a:hlinkClick r:id="rId3" tooltip="https://www.paho.org/es/temas/salud-mental?utm_source=chatgpt.com"/>
              </a:rPr>
              <a:t>Pan American Health Organization</a:t>
            </a:r>
          </a:p>
          <a:p>
            <a:pPr marL="568010" lvl="1" indent="-284005" algn="l">
              <a:lnSpc>
                <a:spcPts val="3420"/>
              </a:lnSpc>
              <a:spcBef>
                <a:spcPct val="0"/>
              </a:spcBef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UNESCO IESALC. (2024, 11 de noviembre). Nuevo informe: apoyando la salud mental de los estudiantes de educación superior. Recuperado de </a:t>
            </a:r>
            <a:r>
              <a:rPr lang="en-US" sz="2630" u="sng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  <a:hlinkClick r:id="rId4" tooltip="https://www.iesalc.unesco.org/es/articles/nuevo-informe-apoyando-la-salud-mental-de-los-estudiantes-de-educacion-superior"/>
              </a:rPr>
              <a:t>https://www.iesalc.unesco.org/es/articles/nuevo-informe-apoyando-la-salud-mental-de-los-estudiantes-de-educacion-superior</a:t>
            </a: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​</a:t>
            </a:r>
            <a:r>
              <a:rPr lang="en-US" sz="2630" u="sng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  <a:hlinkClick r:id="rId5" tooltip="https://www.iesalc.unesco.org/es/articles/nuevo-informe-apoyando-la-salud-mental-de-los-estudiantes-de-educacion-superior?utm_source=chatgpt.com"/>
              </a:rPr>
              <a:t>IHE Latin America &amp; Caribbean</a:t>
            </a:r>
          </a:p>
          <a:p>
            <a:pPr marL="568010" lvl="1" indent="-284005" algn="l">
              <a:lnSpc>
                <a:spcPts val="3420"/>
              </a:lnSpc>
              <a:spcBef>
                <a:spcPct val="0"/>
              </a:spcBef>
              <a:buFont typeface="Arial"/>
              <a:buChar char="•"/>
            </a:pPr>
            <a:r>
              <a:rPr lang="en-US" sz="263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UNICEF. (2021). En mi mente: Resumen regional – América Latina y el Caribe. Recuperado de </a:t>
            </a:r>
            <a:r>
              <a:rPr lang="en-US" sz="2630" u="sng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  <a:hlinkClick r:id="rId6" tooltip="https://www.unicef.org/media/108166/file/Resumen%20regional%3A%20America%20Latina%20El%20Caribe%20.pdf"/>
              </a:rPr>
              <a:t>https://www.unicef.org/media/108166/file/Resumen%20regional%3A%20America%20Latina%20El%20Caribe%20.pd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222256" y="-6506150"/>
            <a:ext cx="3843487" cy="18288000"/>
            <a:chOff x="0" y="0"/>
            <a:chExt cx="1012276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276" cy="4816592"/>
            </a:xfrm>
            <a:custGeom>
              <a:avLst/>
              <a:gdLst/>
              <a:ahLst/>
              <a:cxnLst/>
              <a:rect l="l" t="t" r="r" b="b"/>
              <a:pathLst>
                <a:path w="1012276" h="4816592">
                  <a:moveTo>
                    <a:pt x="0" y="0"/>
                  </a:moveTo>
                  <a:lnTo>
                    <a:pt x="1012276" y="0"/>
                  </a:lnTo>
                  <a:lnTo>
                    <a:pt x="101227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32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012276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3819" y="1028700"/>
            <a:ext cx="3192410" cy="319239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7373" b="-9373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724850" y="1365881"/>
            <a:ext cx="10342612" cy="260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Lic. Keyla Aybar Herrera</a:t>
            </a:r>
          </a:p>
          <a:p>
            <a:pPr algn="l">
              <a:lnSpc>
                <a:spcPts val="3405"/>
              </a:lnSpc>
              <a:spcBef>
                <a:spcPct val="0"/>
              </a:spcBef>
            </a:pPr>
            <a:endParaRPr lang="en-US" sz="3405" b="1">
              <a:solidFill>
                <a:srgbClr val="FFFFFF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Psicóloga Organizacional, MCC, MIEE</a:t>
            </a:r>
          </a:p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340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Desarrollo Organizacional, Manejo de Recursos Humanos, y Gestora de Emociones, Inteligencia Emocional.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452136" y="4976408"/>
            <a:ext cx="11615326" cy="4691614"/>
            <a:chOff x="0" y="0"/>
            <a:chExt cx="15487101" cy="6255485"/>
          </a:xfrm>
        </p:grpSpPr>
        <p:sp>
          <p:nvSpPr>
            <p:cNvPr id="9" name="Freeform 9"/>
            <p:cNvSpPr/>
            <p:nvPr/>
          </p:nvSpPr>
          <p:spPr>
            <a:xfrm>
              <a:off x="0" y="3751579"/>
              <a:ext cx="992123" cy="992123"/>
            </a:xfrm>
            <a:custGeom>
              <a:avLst/>
              <a:gdLst/>
              <a:ahLst/>
              <a:cxnLst/>
              <a:rect l="l" t="t" r="r" b="b"/>
              <a:pathLst>
                <a:path w="992123" h="992123">
                  <a:moveTo>
                    <a:pt x="0" y="0"/>
                  </a:moveTo>
                  <a:lnTo>
                    <a:pt x="992123" y="0"/>
                  </a:lnTo>
                  <a:lnTo>
                    <a:pt x="992123" y="992124"/>
                  </a:lnTo>
                  <a:lnTo>
                    <a:pt x="0" y="992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5263361"/>
              <a:ext cx="992123" cy="992123"/>
            </a:xfrm>
            <a:custGeom>
              <a:avLst/>
              <a:gdLst/>
              <a:ahLst/>
              <a:cxnLst/>
              <a:rect l="l" t="t" r="r" b="b"/>
              <a:pathLst>
                <a:path w="992123" h="992123">
                  <a:moveTo>
                    <a:pt x="0" y="0"/>
                  </a:moveTo>
                  <a:lnTo>
                    <a:pt x="992123" y="0"/>
                  </a:lnTo>
                  <a:lnTo>
                    <a:pt x="992123" y="992124"/>
                  </a:lnTo>
                  <a:lnTo>
                    <a:pt x="0" y="992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2095164"/>
              <a:ext cx="992123" cy="724250"/>
            </a:xfrm>
            <a:custGeom>
              <a:avLst/>
              <a:gdLst/>
              <a:ahLst/>
              <a:cxnLst/>
              <a:rect l="l" t="t" r="r" b="b"/>
              <a:pathLst>
                <a:path w="992123" h="724250">
                  <a:moveTo>
                    <a:pt x="0" y="0"/>
                  </a:moveTo>
                  <a:lnTo>
                    <a:pt x="992123" y="0"/>
                  </a:lnTo>
                  <a:lnTo>
                    <a:pt x="992123" y="724250"/>
                  </a:lnTo>
                  <a:lnTo>
                    <a:pt x="0" y="724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14162"/>
              <a:ext cx="992123" cy="992123"/>
            </a:xfrm>
            <a:custGeom>
              <a:avLst/>
              <a:gdLst/>
              <a:ahLst/>
              <a:cxnLst/>
              <a:rect l="l" t="t" r="r" b="b"/>
              <a:pathLst>
                <a:path w="992123" h="992123">
                  <a:moveTo>
                    <a:pt x="0" y="0"/>
                  </a:moveTo>
                  <a:lnTo>
                    <a:pt x="992123" y="0"/>
                  </a:lnTo>
                  <a:lnTo>
                    <a:pt x="992123" y="992124"/>
                  </a:lnTo>
                  <a:lnTo>
                    <a:pt x="0" y="992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696952" y="-47625"/>
              <a:ext cx="13790149" cy="6055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Contacto: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32A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809-855-7578</a:t>
              </a: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 </a:t>
              </a:r>
            </a:p>
            <a:p>
              <a:pPr algn="l">
                <a:lnSpc>
                  <a:spcPts val="3640"/>
                </a:lnSpc>
              </a:pPr>
              <a:endParaRPr lang="en-US" sz="26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Correo: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32A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keyla_ah@hotmail.com / kaybar@pucmm.edu.do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Redes Sociales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32A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lic.keylaaybar / centroproyectasrl</a:t>
              </a:r>
            </a:p>
            <a:p>
              <a:pPr algn="l">
                <a:lnSpc>
                  <a:spcPts val="3640"/>
                </a:lnSpc>
              </a:pPr>
              <a:endParaRPr lang="en-US" sz="260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algn="l">
                <a:lnSpc>
                  <a:spcPts val="3640"/>
                </a:lnSpc>
              </a:pPr>
              <a:r>
                <a:rPr lang="en-US" sz="2600" b="1">
                  <a:solidFill>
                    <a:srgbClr val="0032A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Keyla Aybar Herrera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03560" y="8200026"/>
            <a:ext cx="1621765" cy="1621765"/>
          </a:xfrm>
          <a:custGeom>
            <a:avLst/>
            <a:gdLst/>
            <a:ahLst/>
            <a:cxnLst/>
            <a:rect l="l" t="t" r="r" b="b"/>
            <a:pathLst>
              <a:path w="1621765" h="1621765">
                <a:moveTo>
                  <a:pt x="0" y="0"/>
                </a:moveTo>
                <a:lnTo>
                  <a:pt x="1621765" y="0"/>
                </a:lnTo>
                <a:lnTo>
                  <a:pt x="1621765" y="1621765"/>
                </a:lnTo>
                <a:lnTo>
                  <a:pt x="0" y="16217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246687" y="6798524"/>
            <a:ext cx="15794626" cy="2459776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Freeform 4"/>
          <p:cNvSpPr/>
          <p:nvPr/>
        </p:nvSpPr>
        <p:spPr>
          <a:xfrm>
            <a:off x="5534526" y="2263495"/>
            <a:ext cx="7218947" cy="4114800"/>
          </a:xfrm>
          <a:custGeom>
            <a:avLst/>
            <a:gdLst/>
            <a:ahLst/>
            <a:cxnLst/>
            <a:rect l="l" t="t" r="r" b="b"/>
            <a:pathLst>
              <a:path w="7218947" h="4114800">
                <a:moveTo>
                  <a:pt x="0" y="0"/>
                </a:moveTo>
                <a:lnTo>
                  <a:pt x="7218948" y="0"/>
                </a:lnTo>
                <a:lnTo>
                  <a:pt x="7218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36882" y="3504735"/>
            <a:ext cx="2611712" cy="1632320"/>
          </a:xfrm>
          <a:custGeom>
            <a:avLst/>
            <a:gdLst/>
            <a:ahLst/>
            <a:cxnLst/>
            <a:rect l="l" t="t" r="r" b="b"/>
            <a:pathLst>
              <a:path w="2611712" h="1632320">
                <a:moveTo>
                  <a:pt x="0" y="0"/>
                </a:moveTo>
                <a:lnTo>
                  <a:pt x="2611712" y="0"/>
                </a:lnTo>
                <a:lnTo>
                  <a:pt x="2611712" y="1632320"/>
                </a:lnTo>
                <a:lnTo>
                  <a:pt x="0" y="1632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36413" y="7169253"/>
            <a:ext cx="15215175" cy="1650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5"/>
              </a:lnSpc>
            </a:pPr>
            <a:r>
              <a:rPr lang="en-US" sz="507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¿Cuáles son las problemáticas más comunes que tienes en el aula?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76306" y="310870"/>
            <a:ext cx="1158717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640"/>
              </a:lnSpc>
              <a:spcBef>
                <a:spcPct val="0"/>
              </a:spcBef>
            </a:pPr>
            <a:r>
              <a:rPr lang="en-US" sz="7200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EXPLOREMOS...</a:t>
            </a:r>
          </a:p>
        </p:txBody>
      </p:sp>
      <p:sp>
        <p:nvSpPr>
          <p:cNvPr id="8" name="Freeform 8"/>
          <p:cNvSpPr/>
          <p:nvPr/>
        </p:nvSpPr>
        <p:spPr>
          <a:xfrm>
            <a:off x="217818" y="198726"/>
            <a:ext cx="1621765" cy="1621765"/>
          </a:xfrm>
          <a:custGeom>
            <a:avLst/>
            <a:gdLst/>
            <a:ahLst/>
            <a:cxnLst/>
            <a:rect l="l" t="t" r="r" b="b"/>
            <a:pathLst>
              <a:path w="1621765" h="1621765">
                <a:moveTo>
                  <a:pt x="0" y="0"/>
                </a:moveTo>
                <a:lnTo>
                  <a:pt x="1621764" y="0"/>
                </a:lnTo>
                <a:lnTo>
                  <a:pt x="1621764" y="1621765"/>
                </a:lnTo>
                <a:lnTo>
                  <a:pt x="0" y="16217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246687" y="4102524"/>
            <a:ext cx="16487354" cy="370668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Freeform 4"/>
          <p:cNvSpPr/>
          <p:nvPr/>
        </p:nvSpPr>
        <p:spPr>
          <a:xfrm>
            <a:off x="7859741" y="1028700"/>
            <a:ext cx="2544869" cy="2544869"/>
          </a:xfrm>
          <a:custGeom>
            <a:avLst/>
            <a:gdLst/>
            <a:ahLst/>
            <a:cxnLst/>
            <a:rect l="l" t="t" r="r" b="b"/>
            <a:pathLst>
              <a:path w="2544869" h="2544869">
                <a:moveTo>
                  <a:pt x="0" y="0"/>
                </a:moveTo>
                <a:lnTo>
                  <a:pt x="2544869" y="0"/>
                </a:lnTo>
                <a:lnTo>
                  <a:pt x="2544869" y="2544869"/>
                </a:lnTo>
                <a:lnTo>
                  <a:pt x="0" y="2544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49843" y="4557915"/>
            <a:ext cx="15240000" cy="274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600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“Creemos que la educación es una de las formas más efectivas de humanizar el mundo y la historia”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200900"/>
            <a:chOff x="0" y="0"/>
            <a:chExt cx="4816593" cy="1896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96533"/>
            </a:xfrm>
            <a:custGeom>
              <a:avLst/>
              <a:gdLst/>
              <a:ahLst/>
              <a:cxnLst/>
              <a:rect l="l" t="t" r="r" b="b"/>
              <a:pathLst>
                <a:path w="4816592" h="1896533">
                  <a:moveTo>
                    <a:pt x="0" y="0"/>
                  </a:moveTo>
                  <a:lnTo>
                    <a:pt x="4816592" y="0"/>
                  </a:lnTo>
                  <a:lnTo>
                    <a:pt x="4816592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0032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925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396343" y="499542"/>
            <a:ext cx="11495314" cy="10058400"/>
          </a:xfrm>
          <a:custGeom>
            <a:avLst/>
            <a:gdLst/>
            <a:ahLst/>
            <a:cxnLst/>
            <a:rect l="l" t="t" r="r" b="b"/>
            <a:pathLst>
              <a:path w="11495314" h="10058400">
                <a:moveTo>
                  <a:pt x="0" y="0"/>
                </a:moveTo>
                <a:lnTo>
                  <a:pt x="11495314" y="0"/>
                </a:lnTo>
                <a:lnTo>
                  <a:pt x="11495314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7200900"/>
            <a:ext cx="18288000" cy="3086100"/>
            <a:chOff x="0" y="0"/>
            <a:chExt cx="4816593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95578" y="8200413"/>
            <a:ext cx="14296843" cy="12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23"/>
              </a:lnSpc>
            </a:pPr>
            <a:r>
              <a:rPr lang="en-US" sz="942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LA SALUD MENTAL…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839FB0">
                    <a:alpha val="695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989444" y="1646942"/>
            <a:ext cx="6269856" cy="7611358"/>
          </a:xfrm>
          <a:custGeom>
            <a:avLst/>
            <a:gdLst/>
            <a:ahLst/>
            <a:cxnLst/>
            <a:rect l="l" t="t" r="r" b="b"/>
            <a:pathLst>
              <a:path w="6269856" h="7611358">
                <a:moveTo>
                  <a:pt x="0" y="0"/>
                </a:moveTo>
                <a:lnTo>
                  <a:pt x="6269856" y="0"/>
                </a:lnTo>
                <a:lnTo>
                  <a:pt x="6269856" y="7611358"/>
                </a:lnTo>
                <a:lnTo>
                  <a:pt x="0" y="761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7747" y="981075"/>
            <a:ext cx="9360201" cy="855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5193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salud mental es un </a:t>
            </a:r>
            <a:r>
              <a:rPr lang="en-US" sz="519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estado de bienestar en el cual el individuo es consciente de sus propias capacidades</a:t>
            </a:r>
            <a:r>
              <a:rPr lang="en-US" sz="5193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puede afrontar las tensiones normales de la vida, trabajar de manera productiva y contribuir a su comunidad </a:t>
            </a:r>
          </a:p>
          <a:p>
            <a:pPr algn="ctr">
              <a:lnSpc>
                <a:spcPts val="6750"/>
              </a:lnSpc>
              <a:spcBef>
                <a:spcPct val="0"/>
              </a:spcBef>
            </a:pPr>
            <a:r>
              <a:rPr lang="en-US" sz="5193">
                <a:solidFill>
                  <a:srgbClr val="0032A0"/>
                </a:solidFill>
                <a:latin typeface="IBM Plex Sans"/>
                <a:ea typeface="IBM Plex Sans"/>
                <a:cs typeface="IBM Plex Sans"/>
                <a:sym typeface="IBM Plex Sans"/>
              </a:rPr>
              <a:t>(Organización Mundial de la Salud, 2022).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41332" y="6900547"/>
            <a:ext cx="11605336" cy="952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TextBox 3"/>
          <p:cNvSpPr txBox="1"/>
          <p:nvPr/>
        </p:nvSpPr>
        <p:spPr>
          <a:xfrm>
            <a:off x="487788" y="2516939"/>
            <a:ext cx="13227401" cy="673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2707" lvl="1" indent="-261354" algn="just">
              <a:lnSpc>
                <a:spcPts val="3147"/>
              </a:lnSpc>
              <a:buFont typeface="Arial"/>
              <a:buChar char="•"/>
            </a:pPr>
            <a:r>
              <a:rPr lang="en-US" sz="2421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Entre los 10 a 19 años</a:t>
            </a:r>
          </a:p>
          <a:p>
            <a:pPr algn="just">
              <a:lnSpc>
                <a:spcPts val="3147"/>
              </a:lnSpc>
            </a:pPr>
            <a:endParaRPr lang="en-US" sz="2421" b="1" u="sng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just">
              <a:lnSpc>
                <a:spcPts val="3147"/>
              </a:lnSpc>
            </a:pPr>
            <a:r>
              <a:rPr lang="en-US" sz="242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Casi 16 millones de adolescentes en América Latina y el Caribe viven con algún trastorno mental diagnosticado, lo que representa alrededor del 15% de esta población . La ansiedad y la depresión constituyen casi el 50% de los trastornos mentales en este grupo etario (UNISEF 2021).</a:t>
            </a:r>
          </a:p>
          <a:p>
            <a:pPr algn="just">
              <a:lnSpc>
                <a:spcPts val="3147"/>
              </a:lnSpc>
            </a:pPr>
            <a:endParaRPr lang="en-US" sz="2421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22707" lvl="1" indent="-261354" algn="just">
              <a:lnSpc>
                <a:spcPts val="3147"/>
              </a:lnSpc>
              <a:buFont typeface="Arial"/>
              <a:buChar char="•"/>
            </a:pPr>
            <a:r>
              <a:rPr lang="en-US" sz="2421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Estudiantes de educación superior</a:t>
            </a:r>
          </a:p>
          <a:p>
            <a:pPr algn="just">
              <a:lnSpc>
                <a:spcPts val="3147"/>
              </a:lnSpc>
            </a:pPr>
            <a:r>
              <a:rPr lang="en-US" sz="242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Aproximadamente el 20% de los estudiantes de educación superior en América Latina sufren de depresión, y hasta el 50% presentan síntomas relacionados. El 15% ha tenido pensamientos suicidas, y entre el 2% y 3% ha intentado suicidarse (UNESCO IESALC, 2023). </a:t>
            </a:r>
          </a:p>
          <a:p>
            <a:pPr algn="just">
              <a:lnSpc>
                <a:spcPts val="3147"/>
              </a:lnSpc>
            </a:pPr>
            <a:endParaRPr lang="en-US" sz="2421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22707" lvl="1" indent="-261354" algn="just">
              <a:lnSpc>
                <a:spcPts val="3147"/>
              </a:lnSpc>
              <a:buFont typeface="Arial"/>
              <a:buChar char="•"/>
            </a:pPr>
            <a:r>
              <a:rPr lang="en-US" sz="2421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Brecha en el tratamiento</a:t>
            </a:r>
          </a:p>
          <a:p>
            <a:pPr algn="just">
              <a:lnSpc>
                <a:spcPts val="3147"/>
              </a:lnSpc>
            </a:pPr>
            <a:r>
              <a:rPr lang="en-US" sz="2421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Según la OPS, (s.f.), en América Latina y el Caribe, el 73.9% de las personas con depresión no recibe tratamiento adecuado .</a:t>
            </a:r>
          </a:p>
          <a:p>
            <a:pPr algn="just">
              <a:lnSpc>
                <a:spcPts val="3147"/>
              </a:lnSpc>
            </a:pPr>
            <a:endParaRPr lang="en-US" sz="2421" b="1">
              <a:solidFill>
                <a:srgbClr val="0032A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659710" y="2656811"/>
            <a:ext cx="1958961" cy="6022407"/>
          </a:xfrm>
          <a:custGeom>
            <a:avLst/>
            <a:gdLst/>
            <a:ahLst/>
            <a:cxnLst/>
            <a:rect l="l" t="t" r="r" b="b"/>
            <a:pathLst>
              <a:path w="1958961" h="6022407">
                <a:moveTo>
                  <a:pt x="0" y="0"/>
                </a:moveTo>
                <a:lnTo>
                  <a:pt x="1958961" y="0"/>
                </a:lnTo>
                <a:lnTo>
                  <a:pt x="1958961" y="6022407"/>
                </a:lnTo>
                <a:lnTo>
                  <a:pt x="0" y="6022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453923" y="732610"/>
            <a:ext cx="8805377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644"/>
              </a:lnSpc>
              <a:spcBef>
                <a:spcPct val="0"/>
              </a:spcBef>
            </a:pPr>
            <a:r>
              <a:rPr lang="en-US" sz="5536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DATOS DE IMPORTANCIA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399999">
            <a:off x="9492930" y="1491930"/>
            <a:ext cx="10287000" cy="7303140"/>
            <a:chOff x="0" y="0"/>
            <a:chExt cx="2709333" cy="19234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923461"/>
            </a:xfrm>
            <a:custGeom>
              <a:avLst/>
              <a:gdLst/>
              <a:ahLst/>
              <a:cxnLst/>
              <a:rect l="l" t="t" r="r" b="b"/>
              <a:pathLst>
                <a:path w="2709333" h="1923461">
                  <a:moveTo>
                    <a:pt x="0" y="0"/>
                  </a:moveTo>
                  <a:lnTo>
                    <a:pt x="2709333" y="0"/>
                  </a:lnTo>
                  <a:lnTo>
                    <a:pt x="2709333" y="1923461"/>
                  </a:lnTo>
                  <a:lnTo>
                    <a:pt x="0" y="1923461"/>
                  </a:lnTo>
                  <a:close/>
                </a:path>
              </a:pathLst>
            </a:custGeom>
            <a:solidFill>
              <a:srgbClr val="F3C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1952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297580"/>
            <a:ext cx="9370528" cy="338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441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Los estudiantes de primaria, inicio de secundaria,  preuniversitarios y universitarios enfrentan presiones </a:t>
            </a:r>
            <a:r>
              <a:rPr lang="en-US" sz="4413" b="1" u="sng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académicas, sociales y personales</a:t>
            </a:r>
            <a:r>
              <a:rPr lang="en-US" sz="4413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que pueden afectar su bienestar psicológico.</a:t>
            </a:r>
          </a:p>
        </p:txBody>
      </p:sp>
      <p:sp>
        <p:nvSpPr>
          <p:cNvPr id="6" name="Freeform 6"/>
          <p:cNvSpPr/>
          <p:nvPr/>
        </p:nvSpPr>
        <p:spPr>
          <a:xfrm>
            <a:off x="12035161" y="2531430"/>
            <a:ext cx="5224139" cy="5224139"/>
          </a:xfrm>
          <a:custGeom>
            <a:avLst/>
            <a:gdLst/>
            <a:ahLst/>
            <a:cxnLst/>
            <a:rect l="l" t="t" r="r" b="b"/>
            <a:pathLst>
              <a:path w="5224139" h="5224139">
                <a:moveTo>
                  <a:pt x="0" y="0"/>
                </a:moveTo>
                <a:lnTo>
                  <a:pt x="5224139" y="0"/>
                </a:lnTo>
                <a:lnTo>
                  <a:pt x="5224139" y="5224140"/>
                </a:lnTo>
                <a:lnTo>
                  <a:pt x="0" y="5224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200900"/>
            <a:chOff x="0" y="0"/>
            <a:chExt cx="4816593" cy="1896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96533"/>
            </a:xfrm>
            <a:custGeom>
              <a:avLst/>
              <a:gdLst/>
              <a:ahLst/>
              <a:cxnLst/>
              <a:rect l="l" t="t" r="r" b="b"/>
              <a:pathLst>
                <a:path w="4816592" h="1896533">
                  <a:moveTo>
                    <a:pt x="0" y="0"/>
                  </a:moveTo>
                  <a:lnTo>
                    <a:pt x="4816592" y="0"/>
                  </a:lnTo>
                  <a:lnTo>
                    <a:pt x="4816592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925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200900"/>
            <a:ext cx="18288000" cy="3086100"/>
            <a:chOff x="0" y="0"/>
            <a:chExt cx="481659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59829" y="1694973"/>
            <a:ext cx="14968343" cy="3835638"/>
          </a:xfrm>
          <a:custGeom>
            <a:avLst/>
            <a:gdLst/>
            <a:ahLst/>
            <a:cxnLst/>
            <a:rect l="l" t="t" r="r" b="b"/>
            <a:pathLst>
              <a:path w="14968343" h="3835638">
                <a:moveTo>
                  <a:pt x="0" y="0"/>
                </a:moveTo>
                <a:lnTo>
                  <a:pt x="14968342" y="0"/>
                </a:lnTo>
                <a:lnTo>
                  <a:pt x="14968342" y="3835638"/>
                </a:lnTo>
                <a:lnTo>
                  <a:pt x="0" y="383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84368" y="8127510"/>
            <a:ext cx="15719264" cy="1318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038" b="1">
                <a:solidFill>
                  <a:srgbClr val="0032A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¿CUÁLES FACTORES QUE AFECTAN LA SALUD MENTAL EN LOS ESTUDIANTES?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Personalizado</PresentationFormat>
  <Paragraphs>156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IBM Plex Sans</vt:lpstr>
      <vt:lpstr>IBM Plex Sans Italics</vt:lpstr>
      <vt:lpstr>Calibri</vt:lpstr>
      <vt:lpstr>Arial</vt:lpstr>
      <vt:lpstr>IBM Plex Sans Bold</vt:lpstr>
      <vt:lpstr>IBM Plex Sans 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 mental en las Aulas: Estrategias y Herramientas de Acción.</dc:title>
  <cp:lastModifiedBy>Jhosuada Gañán Pérez</cp:lastModifiedBy>
  <cp:revision>2</cp:revision>
  <dcterms:created xsi:type="dcterms:W3CDTF">2006-08-16T00:00:00Z</dcterms:created>
  <dcterms:modified xsi:type="dcterms:W3CDTF">2025-04-24T20:45:34Z</dcterms:modified>
  <dc:identifier>DAGh7L-eKak</dc:identifier>
</cp:coreProperties>
</file>